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18"/>
  </p:notesMasterIdLst>
  <p:sldIdLst>
    <p:sldId id="257" r:id="rId3"/>
    <p:sldId id="280" r:id="rId4"/>
    <p:sldId id="279" r:id="rId5"/>
    <p:sldId id="282" r:id="rId6"/>
    <p:sldId id="265" r:id="rId7"/>
    <p:sldId id="287" r:id="rId8"/>
    <p:sldId id="289" r:id="rId9"/>
    <p:sldId id="290" r:id="rId10"/>
    <p:sldId id="291" r:id="rId11"/>
    <p:sldId id="292" r:id="rId12"/>
    <p:sldId id="296" r:id="rId13"/>
    <p:sldId id="294" r:id="rId14"/>
    <p:sldId id="295" r:id="rId15"/>
    <p:sldId id="297" r:id="rId16"/>
    <p:sldId id="278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ExtraBold" pitchFamily="2" charset="0"/>
      <p:bold r:id="rId31"/>
      <p:boldItalic r:id="rId32"/>
    </p:embeddedFont>
    <p:embeddedFont>
      <p:font typeface="Work Sans Medium" pitchFamily="2" charset="0"/>
      <p:regular r:id="rId33"/>
      <p:bold r:id="rId34"/>
      <p:italic r:id="rId35"/>
      <p:boldItalic r:id="rId36"/>
    </p:embeddedFont>
    <p:embeddedFont>
      <p:font typeface="Work Sans SemiBold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D23"/>
    <a:srgbClr val="F06634"/>
    <a:srgbClr val="F36733"/>
    <a:srgbClr val="FFAB40"/>
    <a:srgbClr val="F79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EFE6FB-8A3F-46BC-BDB9-7513ABD45B60}">
  <a:tblStyle styleId="{BDEFE6FB-8A3F-46BC-BDB9-7513ABD45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9220" autoAdjust="0"/>
  </p:normalViewPr>
  <p:slideViewPr>
    <p:cSldViewPr snapToGrid="0">
      <p:cViewPr>
        <p:scale>
          <a:sx n="118" d="100"/>
          <a:sy n="118" d="100"/>
        </p:scale>
        <p:origin x="1320" y="43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650EAEE-7AA2-0D72-EFD1-22C917E44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303649E4-676A-4690-2A05-0B46FCA7FA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2840DC4D-1D85-5B74-38C8-1B027B470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5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6021E499-26DD-7D21-05CE-30249125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71E09ABB-FB83-AD4D-ED7B-B54280BC5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ADA370D5-DF25-F160-2989-A6DCA2C92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0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A5207141-4E7A-D8C7-1E9B-4C5D8568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53FEFC98-DAC5-9E62-0B4E-B01AF88CC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F4E993B0-CA61-8182-AD82-FAA179307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7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B8B9B8B1-64E5-42FF-7653-D50992E2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3278D222-93C4-FBE4-6B17-AF0551266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3DA5DD8D-7F60-0BED-71E4-F48623305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951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2A58C42B-A10D-A812-F1ED-3B8FFA1A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6faf1b08b_0_123:notes">
            <a:extLst>
              <a:ext uri="{FF2B5EF4-FFF2-40B4-BE49-F238E27FC236}">
                <a16:creationId xmlns:a16="http://schemas.microsoft.com/office/drawing/2014/main" id="{8FA91E76-1D02-3BE0-8D5C-E6AE0A5CE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86faf1b08b_0_123:notes">
            <a:extLst>
              <a:ext uri="{FF2B5EF4-FFF2-40B4-BE49-F238E27FC236}">
                <a16:creationId xmlns:a16="http://schemas.microsoft.com/office/drawing/2014/main" id="{2F605DD6-E8A5-4E87-F634-BB5304F4D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1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4BC03248-2EC9-1F05-1A6A-756CD234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1109C54D-D2BD-A107-F19D-A3F91AEE3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53803AFE-0F0C-3856-ABDE-9D9B431CF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DB855BA5-ED91-BD61-35B0-1974127A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faf1b08b_0_86:notes">
            <a:extLst>
              <a:ext uri="{FF2B5EF4-FFF2-40B4-BE49-F238E27FC236}">
                <a16:creationId xmlns:a16="http://schemas.microsoft.com/office/drawing/2014/main" id="{69BA9521-E042-D8A8-8FA7-AC342C58A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86faf1b08b_0_86:notes">
            <a:extLst>
              <a:ext uri="{FF2B5EF4-FFF2-40B4-BE49-F238E27FC236}">
                <a16:creationId xmlns:a16="http://schemas.microsoft.com/office/drawing/2014/main" id="{D468AB46-D7A7-4075-EAB2-9C346880F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9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B443DAF-837D-8612-BF09-AE376A81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6faf1b08b_0_29:notes">
            <a:extLst>
              <a:ext uri="{FF2B5EF4-FFF2-40B4-BE49-F238E27FC236}">
                <a16:creationId xmlns:a16="http://schemas.microsoft.com/office/drawing/2014/main" id="{06AFD7AE-F479-7669-CDF3-A822B4F57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86faf1b08b_0_29:notes">
            <a:extLst>
              <a:ext uri="{FF2B5EF4-FFF2-40B4-BE49-F238E27FC236}">
                <a16:creationId xmlns:a16="http://schemas.microsoft.com/office/drawing/2014/main" id="{A2A65A2C-6CE9-ABD1-E1CE-BA9080175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052F2C6F-D5AD-CA8A-E2EA-E601A9AC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495E1F3E-EF59-1EA9-48E5-932801583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E016C012-ACFE-75F6-1606-F2EAD63F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CD3F044-6B36-37D4-DB4B-3B8F6CC6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A783A2A6-6297-4FC6-D5AE-0810A4BA0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3DE2F60A-2DEE-170E-695C-5C84E2539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6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51301571-214E-F8F5-08D6-496A034C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D7845552-4395-8351-E27F-8080DC191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15B904FC-350B-CA35-3DC0-D8A20FA51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0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5EAAADE-66F7-6FED-064D-2E1132DA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6A3E74AF-0167-F298-E6F5-8391D8F77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F900D969-DAEE-0E29-0975-1F8D05794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85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950087" y="2174994"/>
            <a:ext cx="4923600" cy="58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ShoeVibe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94E29FBC-A074-8414-6E45-FA7E6EA3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5" y="942579"/>
            <a:ext cx="3178569" cy="3178569"/>
          </a:xfrm>
          <a:prstGeom prst="ellipse">
            <a:avLst/>
          </a:prstGeom>
          <a:ln w="190500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59" name="Google Shape;259;p63"/>
          <p:cNvSpPr txBox="1"/>
          <p:nvPr/>
        </p:nvSpPr>
        <p:spPr>
          <a:xfrm>
            <a:off x="950087" y="2760689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Menilai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Ulasan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,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Memahami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Perasaan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E71B0AD-1CE1-A5B4-613F-A47A3377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39861C5F-8803-FB84-5349-8DDFC63B60DC}"/>
              </a:ext>
            </a:extLst>
          </p:cNvPr>
          <p:cNvSpPr txBox="1"/>
          <p:nvPr/>
        </p:nvSpPr>
        <p:spPr>
          <a:xfrm>
            <a:off x="550395" y="1125810"/>
            <a:ext cx="295480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6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Transfer Learning - Result</a:t>
            </a:r>
            <a:endParaRPr sz="16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710935A-0F81-89E3-E2E2-ED6D5E0B4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912173"/>
              </p:ext>
            </p:extLst>
          </p:nvPr>
        </p:nvGraphicFramePr>
        <p:xfrm>
          <a:off x="3582577" y="761559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0.77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875C87D3-3658-B2DE-B2EF-65B492678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AF96F-56F3-0171-A885-2BA8EE8118ED}"/>
              </a:ext>
            </a:extLst>
          </p:cNvPr>
          <p:cNvSpPr txBox="1"/>
          <p:nvPr/>
        </p:nvSpPr>
        <p:spPr>
          <a:xfrm>
            <a:off x="550395" y="901517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F44B-D9AA-7D56-C486-6B56EA27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20"/>
          <a:stretch/>
        </p:blipFill>
        <p:spPr>
          <a:xfrm>
            <a:off x="3582577" y="1604894"/>
            <a:ext cx="3480608" cy="165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C1206-2CF9-777F-B1A0-78672AD2AB1A}"/>
              </a:ext>
            </a:extLst>
          </p:cNvPr>
          <p:cNvSpPr txBox="1"/>
          <p:nvPr/>
        </p:nvSpPr>
        <p:spPr>
          <a:xfrm>
            <a:off x="550395" y="1521669"/>
            <a:ext cx="26707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Model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telah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diimprovisasi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menggunakan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transfer learning NNLM dan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EarlyStopping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menunjukkan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peningkatan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performa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stabil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dengan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precision, recall, dan accuracy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mencapai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78%.</a:t>
            </a:r>
          </a:p>
          <a:p>
            <a:endParaRPr lang="en-ID" sz="1050" dirty="0">
              <a:latin typeface="Inter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Grafik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accuracy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dan </a:t>
            </a:r>
            <a:r>
              <a:rPr lang="en-ID" sz="1050" i="1" dirty="0" err="1">
                <a:latin typeface="Inter" panose="020B0604020202020204" charset="0"/>
                <a:ea typeface="Inter" panose="020B0604020202020204" charset="0"/>
              </a:rPr>
              <a:t>val_accuracy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menunjukkan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tren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konsisten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kisaran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78-80%,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mencerminkan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kemampuan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model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untuk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menghindari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overfitting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id-ID" sz="1050" dirty="0">
              <a:latin typeface="Inter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Grafik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loss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dan </a:t>
            </a:r>
            <a:r>
              <a:rPr lang="en-ID" sz="1050" i="1" dirty="0" err="1">
                <a:latin typeface="Inter" panose="020B0604020202020204" charset="0"/>
                <a:ea typeface="Inter" panose="020B0604020202020204" charset="0"/>
              </a:rPr>
              <a:t>val_loss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mengalami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penurunan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stabil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menunjukkan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proses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pelatihan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efektif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d-ID" sz="105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id-ID" sz="1050" dirty="0">
                <a:latin typeface="Inter" panose="020B0604020202020204" charset="0"/>
                <a:ea typeface="Inter" panose="020B0604020202020204" charset="0"/>
              </a:rPr>
              <a:t>Model ini lebih efisien dan mampu melakukan generalisasi dengan baik pada data validasi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CBE12-DDBB-4C68-8599-F59BEAA1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01"/>
          <a:stretch/>
        </p:blipFill>
        <p:spPr>
          <a:xfrm>
            <a:off x="5112997" y="3402397"/>
            <a:ext cx="3480608" cy="1654420"/>
          </a:xfrm>
          <a:prstGeom prst="rect">
            <a:avLst/>
          </a:prstGeom>
        </p:spPr>
      </p:pic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47EBA91-A353-C1CA-40BD-1A58E40D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" y="932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3972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C17B962-271A-1A4E-C99C-B48813C4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E5C5DFF6-A63D-5AA7-9CB4-B11BAE70EE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8D55AA31-7316-F25E-592B-DD067EED4C9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" name="Google Shape;334;p71">
            <a:extLst>
              <a:ext uri="{FF2B5EF4-FFF2-40B4-BE49-F238E27FC236}">
                <a16:creationId xmlns:a16="http://schemas.microsoft.com/office/drawing/2014/main" id="{A78F9A8D-32A3-F930-5913-779E2178B4F7}"/>
              </a:ext>
            </a:extLst>
          </p:cNvPr>
          <p:cNvSpPr txBox="1"/>
          <p:nvPr/>
        </p:nvSpPr>
        <p:spPr>
          <a:xfrm>
            <a:off x="1126941" y="1811482"/>
            <a:ext cx="7454141" cy="291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66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66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9BE576A-2E86-A654-6370-A946752B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418825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EF965661-749E-F26E-DA72-AF33FDCC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E94FC078-8288-9369-B0D9-6EA4B73D109C}"/>
              </a:ext>
            </a:extLst>
          </p:cNvPr>
          <p:cNvSpPr txBox="1"/>
          <p:nvPr/>
        </p:nvSpPr>
        <p:spPr>
          <a:xfrm>
            <a:off x="665822" y="71838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4765E7D-6D0D-3DC6-AF7B-ED8BA66EF740}"/>
              </a:ext>
            </a:extLst>
          </p:cNvPr>
          <p:cNvSpPr txBox="1"/>
          <p:nvPr/>
        </p:nvSpPr>
        <p:spPr>
          <a:xfrm>
            <a:off x="677497" y="3268624"/>
            <a:ext cx="173089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tersimpan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keseluruhan</a:t>
            </a:r>
            <a:endParaRPr lang="id-ID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0666D545-89C7-0FD6-2487-B843FB80F6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C5C5D-E34C-1CFB-9AED-049BBFC2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43" y="1981795"/>
            <a:ext cx="988406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22285-1680-71DD-BA79-6ECA8C5CC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76" y="1983202"/>
            <a:ext cx="1148693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A88DAB-B81A-B414-77C5-95DEC4F54B96}"/>
              </a:ext>
            </a:extLst>
          </p:cNvPr>
          <p:cNvSpPr/>
          <p:nvPr/>
        </p:nvSpPr>
        <p:spPr>
          <a:xfrm>
            <a:off x="888453" y="1497048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7E99CF-323B-3936-C7D7-9D3D12CE6E7D}"/>
              </a:ext>
            </a:extLst>
          </p:cNvPr>
          <p:cNvSpPr/>
          <p:nvPr/>
        </p:nvSpPr>
        <p:spPr>
          <a:xfrm>
            <a:off x="2959830" y="1499200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60B432D6-5B65-8B02-E14B-BE8D58A116C2}"/>
              </a:ext>
            </a:extLst>
          </p:cNvPr>
          <p:cNvSpPr txBox="1"/>
          <p:nvPr/>
        </p:nvSpPr>
        <p:spPr>
          <a:xfrm>
            <a:off x="2633288" y="3260774"/>
            <a:ext cx="1938712" cy="15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Penggunaan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LLaMA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7b parameter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kurang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cocok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8A4919-8E40-2871-87BB-48CB058A4BDC}"/>
              </a:ext>
            </a:extLst>
          </p:cNvPr>
          <p:cNvSpPr/>
          <p:nvPr/>
        </p:nvSpPr>
        <p:spPr>
          <a:xfrm>
            <a:off x="5031207" y="1497048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8B0C7E77-78A9-9875-E970-1B99AABE8E43}"/>
              </a:ext>
            </a:extLst>
          </p:cNvPr>
          <p:cNvSpPr txBox="1"/>
          <p:nvPr/>
        </p:nvSpPr>
        <p:spPr>
          <a:xfrm>
            <a:off x="4716342" y="3258443"/>
            <a:ext cx="1938712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  <a:buSzPts val="1000"/>
            </a:pPr>
            <a:r>
              <a:rPr lang="id-ID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Banyak pustaka yang tidak dapat berjalan dengan baik saat diimpor ke platform HuggingFace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8BD829-805E-F6F9-4C7D-EFE681EB97CE}"/>
              </a:ext>
            </a:extLst>
          </p:cNvPr>
          <p:cNvSpPr/>
          <p:nvPr/>
        </p:nvSpPr>
        <p:spPr>
          <a:xfrm>
            <a:off x="6969919" y="1507229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Review Labelling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22" name="Google Shape;450;p81">
            <a:extLst>
              <a:ext uri="{FF2B5EF4-FFF2-40B4-BE49-F238E27FC236}">
                <a16:creationId xmlns:a16="http://schemas.microsoft.com/office/drawing/2014/main" id="{312EF846-C4CC-06E3-82FF-1BCFE31AD738}"/>
              </a:ext>
            </a:extLst>
          </p:cNvPr>
          <p:cNvSpPr txBox="1"/>
          <p:nvPr/>
        </p:nvSpPr>
        <p:spPr>
          <a:xfrm>
            <a:off x="6655054" y="3268624"/>
            <a:ext cx="1938712" cy="1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Proses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pelabelan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berpotensi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menghasilkan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data yang bias</a:t>
            </a:r>
          </a:p>
        </p:txBody>
      </p:sp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554D78-BDE0-CD2A-E046-96030BEB2F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5" r="67154"/>
          <a:stretch/>
        </p:blipFill>
        <p:spPr>
          <a:xfrm>
            <a:off x="7624410" y="1981795"/>
            <a:ext cx="639640" cy="1357073"/>
          </a:xfrm>
          <a:prstGeom prst="rect">
            <a:avLst/>
          </a:prstGeom>
        </p:spPr>
      </p:pic>
      <p:pic>
        <p:nvPicPr>
          <p:cNvPr id="25" name="Picture 2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31248-1758-6A8A-72F3-65724CE5A1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591" r="6398"/>
          <a:stretch/>
        </p:blipFill>
        <p:spPr>
          <a:xfrm>
            <a:off x="6984770" y="1981795"/>
            <a:ext cx="639640" cy="1357076"/>
          </a:xfrm>
          <a:prstGeom prst="rect">
            <a:avLst/>
          </a:prstGeom>
        </p:spPr>
      </p:pic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7154210-9C34-4B04-3CA6-E52AF34D7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566" y="17122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FBE69C-BD19-FE55-3A78-405979D1D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091" y="2193532"/>
            <a:ext cx="1251214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BA418394-EF7A-2826-EDA5-054A317E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76443ECC-B1AB-FBB4-86FB-90BDC16D2F7B}"/>
              </a:ext>
            </a:extLst>
          </p:cNvPr>
          <p:cNvSpPr txBox="1"/>
          <p:nvPr/>
        </p:nvSpPr>
        <p:spPr>
          <a:xfrm>
            <a:off x="686603" y="1247098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98ADC82-7976-57EB-9712-A7E16E9CBA46}"/>
              </a:ext>
            </a:extLst>
          </p:cNvPr>
          <p:cNvSpPr txBox="1"/>
          <p:nvPr/>
        </p:nvSpPr>
        <p:spPr>
          <a:xfrm>
            <a:off x="440765" y="2355533"/>
            <a:ext cx="199752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scraping data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sebanyak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18.000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ulasan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Tokopedia</a:t>
            </a: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1B5FE325-02CE-257B-E6DB-6D0102D58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13</a:t>
            </a:fld>
            <a:endParaRPr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007ED6-5D0B-D11C-B688-C61C6B987853}"/>
              </a:ext>
            </a:extLst>
          </p:cNvPr>
          <p:cNvSpPr/>
          <p:nvPr/>
        </p:nvSpPr>
        <p:spPr>
          <a:xfrm>
            <a:off x="785038" y="2016362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2AFC49-B4CF-F2C0-3E28-EF7CABA79C5F}"/>
              </a:ext>
            </a:extLst>
          </p:cNvPr>
          <p:cNvSpPr/>
          <p:nvPr/>
        </p:nvSpPr>
        <p:spPr>
          <a:xfrm>
            <a:off x="2888120" y="2016362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4231E4C7-9DF0-C759-402F-94BB3328D6B1}"/>
              </a:ext>
            </a:extLst>
          </p:cNvPr>
          <p:cNvSpPr txBox="1"/>
          <p:nvPr/>
        </p:nvSpPr>
        <p:spPr>
          <a:xfrm>
            <a:off x="2573255" y="2387032"/>
            <a:ext cx="1938712" cy="76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memperoleh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tingkat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akurasi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memuaskan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sebesar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78%,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serta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menunjukkan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kecocokan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baik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Goodfit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72FE65-2FE5-9E91-3CDE-244AB10E269A}"/>
              </a:ext>
            </a:extLst>
          </p:cNvPr>
          <p:cNvSpPr/>
          <p:nvPr/>
        </p:nvSpPr>
        <p:spPr>
          <a:xfrm>
            <a:off x="6976623" y="2016364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Project Result</a:t>
            </a:r>
          </a:p>
        </p:txBody>
      </p:sp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16C1F083-3B37-BB4F-584E-10AE71BB40E9}"/>
              </a:ext>
            </a:extLst>
          </p:cNvPr>
          <p:cNvSpPr txBox="1"/>
          <p:nvPr/>
        </p:nvSpPr>
        <p:spPr>
          <a:xfrm>
            <a:off x="6632354" y="2371837"/>
            <a:ext cx="2063278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menyelesaikan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proyek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waktu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memuaskan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diimplementasikan</a:t>
            </a:r>
            <a:endParaRPr lang="en-US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33BF80F-36CE-CDAD-48AA-03D8BEA2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0" y="4105132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553C8A-BF1D-2687-8815-62D3F991559A}"/>
              </a:ext>
            </a:extLst>
          </p:cNvPr>
          <p:cNvSpPr/>
          <p:nvPr/>
        </p:nvSpPr>
        <p:spPr>
          <a:xfrm>
            <a:off x="4991202" y="2016362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93433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4A9BD7A5-1A05-156A-DB40-C2E3C05F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>
            <a:extLst>
              <a:ext uri="{FF2B5EF4-FFF2-40B4-BE49-F238E27FC236}">
                <a16:creationId xmlns:a16="http://schemas.microsoft.com/office/drawing/2014/main" id="{E2A4A7F3-E48F-F80F-7AB6-70571E8627DE}"/>
              </a:ext>
            </a:extLst>
          </p:cNvPr>
          <p:cNvSpPr txBox="1"/>
          <p:nvPr/>
        </p:nvSpPr>
        <p:spPr>
          <a:xfrm>
            <a:off x="644631" y="104508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67" name="Google Shape;467;p83">
            <a:extLst>
              <a:ext uri="{FF2B5EF4-FFF2-40B4-BE49-F238E27FC236}">
                <a16:creationId xmlns:a16="http://schemas.microsoft.com/office/drawing/2014/main" id="{9FA7C652-6D96-3080-E76B-1C2E61680EFC}"/>
              </a:ext>
            </a:extLst>
          </p:cNvPr>
          <p:cNvSpPr txBox="1"/>
          <p:nvPr/>
        </p:nvSpPr>
        <p:spPr>
          <a:xfrm>
            <a:off x="700050" y="1529283"/>
            <a:ext cx="7772400" cy="243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Nanti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Lengkapi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Lagi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Diskusi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wkwkw</a:t>
            </a:r>
            <a:endParaRPr lang="en-US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83">
            <a:extLst>
              <a:ext uri="{FF2B5EF4-FFF2-40B4-BE49-F238E27FC236}">
                <a16:creationId xmlns:a16="http://schemas.microsoft.com/office/drawing/2014/main" id="{21DDD392-F3AF-D3C9-5E90-0930CE268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06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843350" y="1574450"/>
            <a:ext cx="4977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63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63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6" name="Google Shape;476;p84"/>
          <p:cNvSpPr txBox="1"/>
          <p:nvPr/>
        </p:nvSpPr>
        <p:spPr>
          <a:xfrm>
            <a:off x="3993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Achmed Alridho Z.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FTDS-RMT-037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+62 8118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8990 74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alridhowork@gmail.com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24444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Michael Wilbert 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+62 82116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3399 98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micwilbert@gmail.com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4489578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Catherine Kezia 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" name="Google Shape;485;p84">
            <a:extLst>
              <a:ext uri="{FF2B5EF4-FFF2-40B4-BE49-F238E27FC236}">
                <a16:creationId xmlns:a16="http://schemas.microsoft.com/office/drawing/2014/main" id="{F831B2E4-D11E-8A15-7565-9D6E91B703C0}"/>
              </a:ext>
            </a:extLst>
          </p:cNvPr>
          <p:cNvSpPr txBox="1"/>
          <p:nvPr/>
        </p:nvSpPr>
        <p:spPr>
          <a:xfrm>
            <a:off x="6590240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Andrew Ananta 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F62F976A-6D8A-6663-A5AB-1DD234E0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C704AA96-C4A4-C072-8EBF-26BE346480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09DEDD-2F68-57EE-7379-0C16C33A34C0}"/>
              </a:ext>
            </a:extLst>
          </p:cNvPr>
          <p:cNvSpPr/>
          <p:nvPr/>
        </p:nvSpPr>
        <p:spPr>
          <a:xfrm>
            <a:off x="3302936" y="1630711"/>
            <a:ext cx="2084832" cy="202012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1C6D2-B233-46B2-6AB9-2B8229BF38D7}"/>
              </a:ext>
            </a:extLst>
          </p:cNvPr>
          <p:cNvSpPr txBox="1">
            <a:spLocks/>
          </p:cNvSpPr>
          <p:nvPr/>
        </p:nvSpPr>
        <p:spPr>
          <a:xfrm>
            <a:off x="3338906" y="2382111"/>
            <a:ext cx="2012892" cy="5173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</a:p>
          <a:p>
            <a:pPr algn="ctr"/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31006C-6197-FB2D-28A1-C8D9D2C0870F}"/>
              </a:ext>
            </a:extLst>
          </p:cNvPr>
          <p:cNvSpPr/>
          <p:nvPr/>
        </p:nvSpPr>
        <p:spPr>
          <a:xfrm>
            <a:off x="3583551" y="232514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9F754-5C30-93FF-319F-060C03138C46}"/>
              </a:ext>
            </a:extLst>
          </p:cNvPr>
          <p:cNvSpPr/>
          <p:nvPr/>
        </p:nvSpPr>
        <p:spPr>
          <a:xfrm>
            <a:off x="4905958" y="69936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9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3EFD0E-06A8-5870-31C4-618F6BA2A55C}"/>
              </a:ext>
            </a:extLst>
          </p:cNvPr>
          <p:cNvSpPr/>
          <p:nvPr/>
        </p:nvSpPr>
        <p:spPr>
          <a:xfrm>
            <a:off x="5511746" y="193712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76706-300E-63A5-A545-42CAADA647E0}"/>
              </a:ext>
            </a:extLst>
          </p:cNvPr>
          <p:cNvSpPr/>
          <p:nvPr/>
        </p:nvSpPr>
        <p:spPr>
          <a:xfrm>
            <a:off x="5076129" y="3199656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845924-09AA-07E9-BF99-2F1AAC477FB4}"/>
              </a:ext>
            </a:extLst>
          </p:cNvPr>
          <p:cNvSpPr/>
          <p:nvPr/>
        </p:nvSpPr>
        <p:spPr>
          <a:xfrm>
            <a:off x="3767146" y="3773723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2B4244-0493-EF6A-1FF0-BC7B9F79FEAC}"/>
              </a:ext>
            </a:extLst>
          </p:cNvPr>
          <p:cNvSpPr/>
          <p:nvPr/>
        </p:nvSpPr>
        <p:spPr>
          <a:xfrm>
            <a:off x="2423478" y="3321314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715B79-F0E8-A233-A31F-2BE1AE73FC26}"/>
              </a:ext>
            </a:extLst>
          </p:cNvPr>
          <p:cNvSpPr/>
          <p:nvPr/>
        </p:nvSpPr>
        <p:spPr>
          <a:xfrm>
            <a:off x="1860929" y="2093051"/>
            <a:ext cx="1308983" cy="1224396"/>
          </a:xfrm>
          <a:prstGeom prst="ellipse">
            <a:avLst/>
          </a:prstGeom>
          <a:solidFill>
            <a:srgbClr val="F06634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Success Story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5371772-B3E5-FA71-AD97-B9AE2920CE8A}"/>
              </a:ext>
            </a:extLst>
          </p:cNvPr>
          <p:cNvSpPr/>
          <p:nvPr/>
        </p:nvSpPr>
        <p:spPr>
          <a:xfrm rot="1314596">
            <a:off x="4815904" y="97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45C6BA-850F-AB4B-8955-C0D3E575EBD0}"/>
              </a:ext>
            </a:extLst>
          </p:cNvPr>
          <p:cNvSpPr/>
          <p:nvPr/>
        </p:nvSpPr>
        <p:spPr>
          <a:xfrm rot="3721060">
            <a:off x="5778289" y="183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525C5C-AE37-000B-2275-5526ED9EAD29}"/>
              </a:ext>
            </a:extLst>
          </p:cNvPr>
          <p:cNvSpPr/>
          <p:nvPr/>
        </p:nvSpPr>
        <p:spPr>
          <a:xfrm rot="6422827">
            <a:off x="5889438" y="3091549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65F538-6A1D-AB6C-BC78-A43346B0E426}"/>
              </a:ext>
            </a:extLst>
          </p:cNvPr>
          <p:cNvSpPr/>
          <p:nvPr/>
        </p:nvSpPr>
        <p:spPr>
          <a:xfrm rot="8973849">
            <a:off x="5002488" y="4046748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1067BA-360B-38D8-73D1-D2393E09F412}"/>
              </a:ext>
            </a:extLst>
          </p:cNvPr>
          <p:cNvSpPr/>
          <p:nvPr/>
        </p:nvSpPr>
        <p:spPr>
          <a:xfrm rot="12175315">
            <a:off x="3642407" y="4080927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66EF7F-B627-D837-F8DE-7C8B9B4BE79D}"/>
              </a:ext>
            </a:extLst>
          </p:cNvPr>
          <p:cNvSpPr/>
          <p:nvPr/>
        </p:nvSpPr>
        <p:spPr>
          <a:xfrm rot="14506402">
            <a:off x="2681642" y="32296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D44215FA-913F-56F3-C018-08C60969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1" y="14237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F21E30-93DC-D49E-7908-8616A2ECD928}"/>
              </a:ext>
            </a:extLst>
          </p:cNvPr>
          <p:cNvSpPr/>
          <p:nvPr/>
        </p:nvSpPr>
        <p:spPr>
          <a:xfrm>
            <a:off x="2305592" y="850398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7947C59-B744-9897-D523-A4CB25FFE976}"/>
              </a:ext>
            </a:extLst>
          </p:cNvPr>
          <p:cNvSpPr/>
          <p:nvPr/>
        </p:nvSpPr>
        <p:spPr>
          <a:xfrm rot="17407677">
            <a:off x="2618420" y="1949882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672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27587ACE-6254-6607-E77C-EAA4B110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46CFF20-E083-44F4-7731-E1E0E088685F}"/>
              </a:ext>
            </a:extLst>
          </p:cNvPr>
          <p:cNvSpPr/>
          <p:nvPr/>
        </p:nvSpPr>
        <p:spPr>
          <a:xfrm>
            <a:off x="4848492" y="1669065"/>
            <a:ext cx="914399" cy="596900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47B2D8-C8B2-826B-964C-846B50A562B9}"/>
              </a:ext>
            </a:extLst>
          </p:cNvPr>
          <p:cNvSpPr/>
          <p:nvPr/>
        </p:nvSpPr>
        <p:spPr>
          <a:xfrm>
            <a:off x="325581" y="1100976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A2B82D-60A1-77E5-82ED-0FABE26E1D0B}"/>
              </a:ext>
            </a:extLst>
          </p:cNvPr>
          <p:cNvSpPr/>
          <p:nvPr/>
        </p:nvSpPr>
        <p:spPr>
          <a:xfrm>
            <a:off x="2344881" y="1917224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9F2D9-DA73-6C5A-D156-ABACAF9F4028}"/>
              </a:ext>
            </a:extLst>
          </p:cNvPr>
          <p:cNvSpPr/>
          <p:nvPr/>
        </p:nvSpPr>
        <p:spPr>
          <a:xfrm>
            <a:off x="6453159" y="1944503"/>
            <a:ext cx="1704109" cy="2544325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467BE6-6C87-05D6-2C31-6EF2D2C414EB}"/>
              </a:ext>
            </a:extLst>
          </p:cNvPr>
          <p:cNvSpPr/>
          <p:nvPr/>
        </p:nvSpPr>
        <p:spPr>
          <a:xfrm>
            <a:off x="4413131" y="1183459"/>
            <a:ext cx="1704109" cy="24464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8F16A3-AB60-C9D5-567A-AAE5C3A1F7FC}"/>
              </a:ext>
            </a:extLst>
          </p:cNvPr>
          <p:cNvSpPr/>
          <p:nvPr/>
        </p:nvSpPr>
        <p:spPr>
          <a:xfrm>
            <a:off x="6453159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AB6F46-F70A-A309-D4DF-ADE84DCF0FC5}"/>
              </a:ext>
            </a:extLst>
          </p:cNvPr>
          <p:cNvSpPr/>
          <p:nvPr/>
        </p:nvSpPr>
        <p:spPr>
          <a:xfrm>
            <a:off x="4414735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EB0E78-E6F8-D7DC-5D4B-91A668385A2D}"/>
              </a:ext>
            </a:extLst>
          </p:cNvPr>
          <p:cNvSpPr/>
          <p:nvPr/>
        </p:nvSpPr>
        <p:spPr>
          <a:xfrm>
            <a:off x="2344881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643C-82F1-71BF-EA18-BF4D46ACD5C3}"/>
              </a:ext>
            </a:extLst>
          </p:cNvPr>
          <p:cNvSpPr/>
          <p:nvPr/>
        </p:nvSpPr>
        <p:spPr>
          <a:xfrm>
            <a:off x="325582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5" name="Google Shape;435;p79">
            <a:extLst>
              <a:ext uri="{FF2B5EF4-FFF2-40B4-BE49-F238E27FC236}">
                <a16:creationId xmlns:a16="http://schemas.microsoft.com/office/drawing/2014/main" id="{4559E305-C12E-9ADC-3517-571D2056A5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3FED4-C6B1-3441-1618-63CE32983E6E}"/>
              </a:ext>
            </a:extLst>
          </p:cNvPr>
          <p:cNvSpPr txBox="1"/>
          <p:nvPr/>
        </p:nvSpPr>
        <p:spPr>
          <a:xfrm>
            <a:off x="1388918" y="54507"/>
            <a:ext cx="636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D" sz="3200" b="1" i="0" u="none" strike="noStrike" dirty="0" err="1">
                <a:solidFill>
                  <a:srgbClr val="F36733"/>
                </a:solidFill>
                <a:effectLst/>
                <a:latin typeface="Work Sans ExtraBold" pitchFamily="2" charset="0"/>
              </a:rPr>
              <a:t>RMT</a:t>
            </a:r>
            <a:r>
              <a:rPr lang="en-ID" sz="3200" b="1" i="0" u="none" strike="noStrike" dirty="0">
                <a:solidFill>
                  <a:srgbClr val="F36733"/>
                </a:solidFill>
                <a:effectLst/>
                <a:latin typeface="Work Sans ExtraBold" pitchFamily="2" charset="0"/>
              </a:rPr>
              <a:t>-037</a:t>
            </a:r>
            <a:endParaRPr lang="en-ID" sz="3200" b="1" dirty="0">
              <a:solidFill>
                <a:srgbClr val="F36733"/>
              </a:solidFill>
              <a:latin typeface="Work Sans ExtraBold" pitchFamily="2" charset="0"/>
            </a:endParaRPr>
          </a:p>
        </p:txBody>
      </p:sp>
      <p:pic>
        <p:nvPicPr>
          <p:cNvPr id="5" name="Picture 4" descr="A person in a black jacket&#10;&#10;Description automatically generated">
            <a:extLst>
              <a:ext uri="{FF2B5EF4-FFF2-40B4-BE49-F238E27FC236}">
                <a16:creationId xmlns:a16="http://schemas.microsoft.com/office/drawing/2014/main" id="{C853C4CE-9BA3-D9F3-5336-C6BE2238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6"/>
          <a:stretch/>
        </p:blipFill>
        <p:spPr>
          <a:xfrm>
            <a:off x="4586956" y="982947"/>
            <a:ext cx="136701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72750-A39D-890F-756D-F041D8BB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6" r="3168" b="19983"/>
          <a:stretch/>
        </p:blipFill>
        <p:spPr>
          <a:xfrm>
            <a:off x="2475099" y="2948214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erson with short black hair wearing a colorful shirt&#10;&#10;Description automatically generated">
            <a:extLst>
              <a:ext uri="{FF2B5EF4-FFF2-40B4-BE49-F238E27FC236}">
                <a16:creationId xmlns:a16="http://schemas.microsoft.com/office/drawing/2014/main" id="{2AD7BB2B-C338-FF53-61CA-A2DEF617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43"/>
          <a:stretch/>
        </p:blipFill>
        <p:spPr>
          <a:xfrm>
            <a:off x="504161" y="960087"/>
            <a:ext cx="1357053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B2418CB2-5756-F135-7DCC-C527CD70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11088"/>
          <a:stretch/>
        </p:blipFill>
        <p:spPr>
          <a:xfrm>
            <a:off x="6597230" y="2867892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61E82-0995-BF39-F8FB-6F6B003EA5AF}"/>
              </a:ext>
            </a:extLst>
          </p:cNvPr>
          <p:cNvSpPr txBox="1"/>
          <p:nvPr/>
        </p:nvSpPr>
        <p:spPr>
          <a:xfrm>
            <a:off x="2097713" y="235203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Catherine Kezia </a:t>
            </a:r>
          </a:p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Wijaya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900EC-B598-6B7B-378A-CD59689B4660}"/>
              </a:ext>
            </a:extLst>
          </p:cNvPr>
          <p:cNvSpPr txBox="1"/>
          <p:nvPr/>
        </p:nvSpPr>
        <p:spPr>
          <a:xfrm>
            <a:off x="92267" y="2652770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Michael Wilbert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Puradisastra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006CA-4A0F-7D4D-C0B0-364505DDB970}"/>
              </a:ext>
            </a:extLst>
          </p:cNvPr>
          <p:cNvSpPr txBox="1"/>
          <p:nvPr/>
        </p:nvSpPr>
        <p:spPr>
          <a:xfrm>
            <a:off x="4179208" y="268660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Achmed Alridho Zulkarnaen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9C655-B0C3-8DD6-CA93-53882358CD47}"/>
              </a:ext>
            </a:extLst>
          </p:cNvPr>
          <p:cNvSpPr txBox="1"/>
          <p:nvPr/>
        </p:nvSpPr>
        <p:spPr>
          <a:xfrm>
            <a:off x="6219844" y="232811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Andrew Ananta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Aryatama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BE0E55-F563-C820-9382-68DA1F2B7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029" y="639282"/>
            <a:ext cx="923389" cy="923389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2166E-7010-A8CD-3DAD-4373788D9863}"/>
              </a:ext>
            </a:extLst>
          </p:cNvPr>
          <p:cNvSpPr txBox="1"/>
          <p:nvPr/>
        </p:nvSpPr>
        <p:spPr>
          <a:xfrm>
            <a:off x="98644" y="3272147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Analyst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A261-EB03-76D9-702B-EAA6F2B94088}"/>
              </a:ext>
            </a:extLst>
          </p:cNvPr>
          <p:cNvSpPr txBox="1"/>
          <p:nvPr/>
        </p:nvSpPr>
        <p:spPr>
          <a:xfrm>
            <a:off x="2111566" y="1944503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2231E-5E82-CFC1-6609-D13523101E06}"/>
              </a:ext>
            </a:extLst>
          </p:cNvPr>
          <p:cNvSpPr txBox="1"/>
          <p:nvPr/>
        </p:nvSpPr>
        <p:spPr>
          <a:xfrm>
            <a:off x="6226772" y="1971296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2DCDF-9CDA-7240-ADA3-5E6ADCB7A9A6}"/>
              </a:ext>
            </a:extLst>
          </p:cNvPr>
          <p:cNvSpPr txBox="1"/>
          <p:nvPr/>
        </p:nvSpPr>
        <p:spPr>
          <a:xfrm>
            <a:off x="4152203" y="3268014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Scientist</a:t>
            </a:r>
          </a:p>
        </p:txBody>
      </p:sp>
      <p:sp>
        <p:nvSpPr>
          <p:cNvPr id="24" name="Google Shape;401;p77">
            <a:extLst>
              <a:ext uri="{FF2B5EF4-FFF2-40B4-BE49-F238E27FC236}">
                <a16:creationId xmlns:a16="http://schemas.microsoft.com/office/drawing/2014/main" id="{D945A97D-C772-FF83-3586-8DFD7DFED6AE}"/>
              </a:ext>
            </a:extLst>
          </p:cNvPr>
          <p:cNvSpPr txBox="1"/>
          <p:nvPr/>
        </p:nvSpPr>
        <p:spPr>
          <a:xfrm>
            <a:off x="92267" y="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Introduction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9758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A974908B-4D29-4375-0EB5-94548A84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7">
            <a:extLst>
              <a:ext uri="{FF2B5EF4-FFF2-40B4-BE49-F238E27FC236}">
                <a16:creationId xmlns:a16="http://schemas.microsoft.com/office/drawing/2014/main" id="{704FAC06-7BB1-1E20-D380-919455373D70}"/>
              </a:ext>
            </a:extLst>
          </p:cNvPr>
          <p:cNvSpPr txBox="1"/>
          <p:nvPr/>
        </p:nvSpPr>
        <p:spPr>
          <a:xfrm>
            <a:off x="608567" y="119332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02" name="Google Shape;402;p77">
            <a:extLst>
              <a:ext uri="{FF2B5EF4-FFF2-40B4-BE49-F238E27FC236}">
                <a16:creationId xmlns:a16="http://schemas.microsoft.com/office/drawing/2014/main" id="{6C3C56AF-385F-BDD8-B78D-C3AD7291A0D4}"/>
              </a:ext>
            </a:extLst>
          </p:cNvPr>
          <p:cNvSpPr txBox="1"/>
          <p:nvPr/>
        </p:nvSpPr>
        <p:spPr>
          <a:xfrm>
            <a:off x="449276" y="1831040"/>
            <a:ext cx="4668329" cy="26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50" dirty="0"/>
              <a:t>P</a:t>
            </a:r>
            <a:r>
              <a:rPr lang="id-ID" sz="1050" dirty="0"/>
              <a:t>eningkatan volume ulasan produk sepatu pri</a:t>
            </a:r>
            <a:r>
              <a:rPr lang="en-US" sz="1050" dirty="0"/>
              <a:t>a di Tokopedia</a:t>
            </a:r>
            <a:r>
              <a:rPr lang="it-IT" sz="1050" dirty="0"/>
              <a:t>.</a:t>
            </a:r>
            <a:endParaRPr lang="id-ID" sz="1050" dirty="0"/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50" dirty="0"/>
              <a:t>K</a:t>
            </a:r>
            <a:r>
              <a:rPr lang="id-ID" sz="1050" dirty="0"/>
              <a:t>esulitan memahami kelebihan dan kekurangan</a:t>
            </a:r>
            <a:r>
              <a:rPr lang="en-US" sz="1050" dirty="0"/>
              <a:t> </a:t>
            </a:r>
            <a:r>
              <a:rPr lang="en-US" sz="1050" dirty="0" err="1"/>
              <a:t>produk</a:t>
            </a:r>
            <a:r>
              <a:rPr lang="en-US" sz="1050" dirty="0"/>
              <a:t> pada </a:t>
            </a:r>
            <a:r>
              <a:rPr lang="en-US" sz="1050" dirty="0" err="1"/>
              <a:t>pelanggan</a:t>
            </a:r>
            <a:r>
              <a:rPr lang="en-US" sz="1050" dirty="0"/>
              <a:t>.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50" dirty="0"/>
              <a:t>Belum </a:t>
            </a:r>
            <a:r>
              <a:rPr lang="en-US" sz="1050" dirty="0" err="1"/>
              <a:t>adanya</a:t>
            </a:r>
            <a:r>
              <a:rPr lang="en-US" sz="1050" dirty="0"/>
              <a:t> </a:t>
            </a:r>
            <a:r>
              <a:rPr lang="en-US" sz="1050" dirty="0" err="1"/>
              <a:t>aplikasi</a:t>
            </a:r>
            <a:r>
              <a:rPr lang="en-US" sz="1050" dirty="0"/>
              <a:t> </a:t>
            </a:r>
            <a:r>
              <a:rPr lang="en-US" sz="1050" dirty="0" err="1"/>
              <a:t>pengklasifikasian</a:t>
            </a:r>
            <a:r>
              <a:rPr lang="en-US" sz="1050" dirty="0"/>
              <a:t> </a:t>
            </a:r>
            <a:r>
              <a:rPr lang="id-ID" sz="1050" dirty="0"/>
              <a:t>berbasis </a:t>
            </a:r>
            <a:r>
              <a:rPr lang="id-ID" sz="1050" b="1" dirty="0"/>
              <a:t>Natural Language Processing (NLP)</a:t>
            </a:r>
            <a:r>
              <a:rPr lang="en-US" sz="1050" b="1" dirty="0"/>
              <a:t>.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1050" dirty="0"/>
              <a:t>O</a:t>
            </a:r>
            <a:r>
              <a:rPr lang="id-ID" sz="1050" dirty="0"/>
              <a:t>tomatis</a:t>
            </a:r>
            <a:r>
              <a:rPr lang="en-US" sz="1050" dirty="0" err="1"/>
              <a:t>asi</a:t>
            </a:r>
            <a:r>
              <a:rPr lang="id-ID" sz="1050" dirty="0"/>
              <a:t> </a:t>
            </a:r>
            <a:r>
              <a:rPr lang="en-US" sz="1050" dirty="0"/>
              <a:t>system </a:t>
            </a:r>
            <a:r>
              <a:rPr lang="en-US" sz="1050" dirty="0" err="1"/>
              <a:t>pembaca</a:t>
            </a:r>
            <a:r>
              <a:rPr lang="en-US" sz="1050" dirty="0"/>
              <a:t> </a:t>
            </a:r>
            <a:r>
              <a:rPr lang="en-US" sz="1050" dirty="0" err="1"/>
              <a:t>ulasan</a:t>
            </a:r>
            <a:r>
              <a:rPr lang="en-US" sz="1050" dirty="0"/>
              <a:t> </a:t>
            </a:r>
            <a:r>
              <a:rPr lang="en-US" sz="1050" dirty="0" err="1"/>
              <a:t>akan</a:t>
            </a:r>
            <a:r>
              <a:rPr lang="en-US" sz="1050" dirty="0"/>
              <a:t> </a:t>
            </a:r>
            <a:r>
              <a:rPr lang="en-US" sz="1050" dirty="0" err="1"/>
              <a:t>membuat</a:t>
            </a:r>
            <a:r>
              <a:rPr lang="en-US" sz="1050" dirty="0"/>
              <a:t> </a:t>
            </a:r>
            <a:r>
              <a:rPr lang="en-US" sz="1050" dirty="0" err="1"/>
              <a:t>penjual</a:t>
            </a:r>
            <a:r>
              <a:rPr lang="en-US" sz="1050" dirty="0"/>
              <a:t> </a:t>
            </a:r>
            <a:r>
              <a:rPr lang="en-US" sz="1050" dirty="0" err="1"/>
              <a:t>lebih</a:t>
            </a:r>
            <a:r>
              <a:rPr lang="en-US" sz="1050" dirty="0"/>
              <a:t> </a:t>
            </a:r>
            <a:r>
              <a:rPr lang="en-US" sz="1050" dirty="0" err="1"/>
              <a:t>praktis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mengembangkan</a:t>
            </a:r>
            <a:r>
              <a:rPr lang="en-US" sz="1050" dirty="0"/>
              <a:t> </a:t>
            </a:r>
            <a:r>
              <a:rPr lang="en-US" sz="1050" dirty="0" err="1"/>
              <a:t>produk</a:t>
            </a:r>
            <a:r>
              <a:rPr lang="en-US" sz="1050" dirty="0"/>
              <a:t> yang </a:t>
            </a:r>
            <a:r>
              <a:rPr lang="en-US" sz="1050" dirty="0" err="1"/>
              <a:t>ingin</a:t>
            </a:r>
            <a:r>
              <a:rPr lang="en-US" sz="1050" dirty="0"/>
              <a:t> </a:t>
            </a:r>
            <a:r>
              <a:rPr lang="en-US" sz="1050" dirty="0" err="1"/>
              <a:t>dijual</a:t>
            </a:r>
            <a:r>
              <a:rPr lang="id-ID" sz="1050" dirty="0"/>
              <a:t>.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77">
            <a:extLst>
              <a:ext uri="{FF2B5EF4-FFF2-40B4-BE49-F238E27FC236}">
                <a16:creationId xmlns:a16="http://schemas.microsoft.com/office/drawing/2014/main" id="{38167C97-F80B-08CB-27FD-B95C8DF32A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A78E6A5-134F-0192-C58C-67D94FF3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1" y="13252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4" name="Google Shape;401;p77">
            <a:extLst>
              <a:ext uri="{FF2B5EF4-FFF2-40B4-BE49-F238E27FC236}">
                <a16:creationId xmlns:a16="http://schemas.microsoft.com/office/drawing/2014/main" id="{1AA971D1-21D3-DD24-3515-57A25AE50517}"/>
              </a:ext>
            </a:extLst>
          </p:cNvPr>
          <p:cNvSpPr txBox="1"/>
          <p:nvPr/>
        </p:nvSpPr>
        <p:spPr>
          <a:xfrm>
            <a:off x="5368335" y="123508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F3673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Objective</a:t>
            </a:r>
            <a:endParaRPr sz="2300" b="1" dirty="0">
              <a:solidFill>
                <a:srgbClr val="F3673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" name="Google Shape;402;p77">
            <a:extLst>
              <a:ext uri="{FF2B5EF4-FFF2-40B4-BE49-F238E27FC236}">
                <a16:creationId xmlns:a16="http://schemas.microsoft.com/office/drawing/2014/main" id="{DD610C2F-992B-CFFA-0CCD-13F4C83713EB}"/>
              </a:ext>
            </a:extLst>
          </p:cNvPr>
          <p:cNvSpPr txBox="1"/>
          <p:nvPr/>
        </p:nvSpPr>
        <p:spPr>
          <a:xfrm>
            <a:off x="5276895" y="1941680"/>
            <a:ext cx="3102330" cy="199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Membuat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model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untuk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mengklasifikasi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sentiment.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Menampilkan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hasil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sentiment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terbanyak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pada deployment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Menampilkan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wordcloud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kata-kata yang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sering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muncul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pada deployment.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Memberikan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Gambaran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kepada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pelanggan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penjual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rangka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meningkatkan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kenyamanan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berbelanja</a:t>
            </a:r>
            <a:r>
              <a:rPr lang="en-US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Tokopedia.</a:t>
            </a: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C157E3-C95C-EE7C-A241-52AFA9FC3043}"/>
              </a:ext>
            </a:extLst>
          </p:cNvPr>
          <p:cNvSpPr/>
          <p:nvPr/>
        </p:nvSpPr>
        <p:spPr>
          <a:xfrm>
            <a:off x="9178665" y="4860017"/>
            <a:ext cx="3102330" cy="252984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2" name="Google Shape;401;p77">
            <a:extLst>
              <a:ext uri="{FF2B5EF4-FFF2-40B4-BE49-F238E27FC236}">
                <a16:creationId xmlns:a16="http://schemas.microsoft.com/office/drawing/2014/main" id="{3B4FE402-C82B-DBCE-D6FA-7ED96877D360}"/>
              </a:ext>
            </a:extLst>
          </p:cNvPr>
          <p:cNvSpPr txBox="1"/>
          <p:nvPr/>
        </p:nvSpPr>
        <p:spPr>
          <a:xfrm>
            <a:off x="2783441" y="294561"/>
            <a:ext cx="357711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Project </a:t>
            </a:r>
            <a:r>
              <a:rPr lang="en" sz="2300" b="1" dirty="0">
                <a:solidFill>
                  <a:srgbClr val="EF4D2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EF4D2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7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/>
          <p:nvPr/>
        </p:nvSpPr>
        <p:spPr>
          <a:xfrm>
            <a:off x="6516974" y="1788042"/>
            <a:ext cx="1698361" cy="89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1"/>
          <p:cNvSpPr/>
          <p:nvPr/>
        </p:nvSpPr>
        <p:spPr>
          <a:xfrm>
            <a:off x="4565288" y="2550141"/>
            <a:ext cx="1826278" cy="1411800"/>
          </a:xfrm>
          <a:prstGeom prst="rect">
            <a:avLst/>
          </a:prstGeom>
          <a:solidFill>
            <a:srgbClr val="FFF5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1"/>
          <p:cNvSpPr/>
          <p:nvPr/>
        </p:nvSpPr>
        <p:spPr>
          <a:xfrm>
            <a:off x="2613599" y="1549717"/>
            <a:ext cx="1667339" cy="1134425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1"/>
          <p:cNvSpPr/>
          <p:nvPr/>
        </p:nvSpPr>
        <p:spPr>
          <a:xfrm>
            <a:off x="668150" y="2550141"/>
            <a:ext cx="1660200" cy="116480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1"/>
          <p:cNvSpPr txBox="1"/>
          <p:nvPr/>
        </p:nvSpPr>
        <p:spPr>
          <a:xfrm>
            <a:off x="6495135" y="1721663"/>
            <a:ext cx="1826277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Deploy Model</a:t>
            </a:r>
            <a:endParaRPr sz="10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Deploy the model on Hugging Face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Finalize and polish presentation materials</a:t>
            </a:r>
          </a:p>
        </p:txBody>
      </p:sp>
      <p:sp>
        <p:nvSpPr>
          <p:cNvPr id="333" name="Google Shape;333;p71"/>
          <p:cNvSpPr txBox="1"/>
          <p:nvPr/>
        </p:nvSpPr>
        <p:spPr>
          <a:xfrm>
            <a:off x="4515637" y="2616253"/>
            <a:ext cx="1951687" cy="122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Modelling &amp; EDA</a:t>
            </a:r>
            <a:endParaRPr sz="10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Develop the NLP model using transfer learning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Evaluate the model's performance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Conduct Exploratory Data Analysis (EDA)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Visualize key findings from EDA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Draw conclusions based on the EDA and model results</a:t>
            </a:r>
          </a:p>
        </p:txBody>
      </p:sp>
      <p:sp>
        <p:nvSpPr>
          <p:cNvPr id="334" name="Google Shape;334;p71"/>
          <p:cNvSpPr txBox="1"/>
          <p:nvPr/>
        </p:nvSpPr>
        <p:spPr>
          <a:xfrm>
            <a:off x="715560" y="92130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36" name="Google Shape;336;p71"/>
          <p:cNvSpPr/>
          <p:nvPr/>
        </p:nvSpPr>
        <p:spPr>
          <a:xfrm>
            <a:off x="4558575" y="2550643"/>
            <a:ext cx="1958400" cy="13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1"/>
          <p:cNvSpPr txBox="1"/>
          <p:nvPr/>
        </p:nvSpPr>
        <p:spPr>
          <a:xfrm>
            <a:off x="4499218" y="1950035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+mj-lt"/>
                <a:ea typeface="Inter"/>
                <a:cs typeface="Inter"/>
                <a:sym typeface="Inter"/>
              </a:rPr>
              <a:t>Day 7 - 8</a:t>
            </a:r>
            <a:endParaRPr sz="1000" b="1" i="0" u="none" strike="noStrike" cap="none" dirty="0">
              <a:solidFill>
                <a:srgbClr val="FFAB4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16 December 2024 - 17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71"/>
          <p:cNvSpPr/>
          <p:nvPr/>
        </p:nvSpPr>
        <p:spPr>
          <a:xfrm>
            <a:off x="6516975" y="2550642"/>
            <a:ext cx="1958400" cy="133500"/>
          </a:xfrm>
          <a:prstGeom prst="rect">
            <a:avLst/>
          </a:prstGeom>
          <a:solidFill>
            <a:srgbClr val="F066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1"/>
          <p:cNvSpPr/>
          <p:nvPr/>
        </p:nvSpPr>
        <p:spPr>
          <a:xfrm>
            <a:off x="655200" y="2550643"/>
            <a:ext cx="1958400" cy="133500"/>
          </a:xfrm>
          <a:prstGeom prst="rect">
            <a:avLst/>
          </a:prstGeom>
          <a:solidFill>
            <a:srgbClr val="1D3D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1"/>
          <p:cNvSpPr txBox="1"/>
          <p:nvPr/>
        </p:nvSpPr>
        <p:spPr>
          <a:xfrm>
            <a:off x="635803" y="2616253"/>
            <a:ext cx="1769207" cy="103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Brainstorming</a:t>
            </a:r>
            <a:endParaRPr sz="10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 dirty="0">
              <a:solidFill>
                <a:srgbClr val="1D3D70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Brainstorming session for the project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Concept development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Deciding on the specific topic and scope (men's shoes reviews on Tokopedia)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71"/>
          <p:cNvSpPr txBox="1"/>
          <p:nvPr/>
        </p:nvSpPr>
        <p:spPr>
          <a:xfrm>
            <a:off x="586470" y="1945844"/>
            <a:ext cx="17835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Day 1 - 3</a:t>
            </a:r>
            <a:endParaRPr sz="8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00000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11 December 2024 – 13 December 2024</a:t>
            </a:r>
            <a:endParaRPr sz="9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71"/>
          <p:cNvSpPr/>
          <p:nvPr/>
        </p:nvSpPr>
        <p:spPr>
          <a:xfrm>
            <a:off x="2613600" y="2550643"/>
            <a:ext cx="1958400" cy="133500"/>
          </a:xfrm>
          <a:prstGeom prst="rect">
            <a:avLst/>
          </a:prstGeom>
          <a:solidFill>
            <a:srgbClr val="EF4D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1"/>
          <p:cNvSpPr txBox="1"/>
          <p:nvPr/>
        </p:nvSpPr>
        <p:spPr>
          <a:xfrm>
            <a:off x="2528700" y="2614710"/>
            <a:ext cx="1763235" cy="6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4 - 5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14 December 2024 - 15 December 2024</a:t>
            </a:r>
            <a:endParaRPr lang="en-US"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6" name="Google Shape;346;p71"/>
          <p:cNvSpPr txBox="1"/>
          <p:nvPr/>
        </p:nvSpPr>
        <p:spPr>
          <a:xfrm>
            <a:off x="2600175" y="1486957"/>
            <a:ext cx="1730414" cy="100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Web Scraping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Web scraping data from Tokopedia related to men's shoes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Gathering reviews and other relevant data for sentiment analysis</a:t>
            </a:r>
          </a:p>
        </p:txBody>
      </p:sp>
      <p:sp>
        <p:nvSpPr>
          <p:cNvPr id="3" name="Google Shape;337;p71">
            <a:extLst>
              <a:ext uri="{FF2B5EF4-FFF2-40B4-BE49-F238E27FC236}">
                <a16:creationId xmlns:a16="http://schemas.microsoft.com/office/drawing/2014/main" id="{D4C1C60D-E684-D1F0-E7D3-1775AAA45D47}"/>
              </a:ext>
            </a:extLst>
          </p:cNvPr>
          <p:cNvSpPr txBox="1"/>
          <p:nvPr/>
        </p:nvSpPr>
        <p:spPr>
          <a:xfrm>
            <a:off x="6467324" y="2616590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9 - 10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18 December 2024 - 19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D463A8-36AF-2A53-4683-708DC15B9C3B}"/>
              </a:ext>
            </a:extLst>
          </p:cNvPr>
          <p:cNvSpPr/>
          <p:nvPr/>
        </p:nvSpPr>
        <p:spPr>
          <a:xfrm>
            <a:off x="-1695731" y="-1061630"/>
            <a:ext cx="1549400" cy="138430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Timeline</a:t>
            </a:r>
          </a:p>
        </p:txBody>
      </p:sp>
      <p:pic>
        <p:nvPicPr>
          <p:cNvPr id="5" name="Picture 4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86321096-F0A5-BA64-E082-BCF7194D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1" y="411898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7699F6D-662B-FC3C-A4ED-BA823B1D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A7F1B7BF-17D8-7D95-4563-9BA63A3DB984}"/>
              </a:ext>
            </a:extLst>
          </p:cNvPr>
          <p:cNvSpPr txBox="1"/>
          <p:nvPr/>
        </p:nvSpPr>
        <p:spPr>
          <a:xfrm>
            <a:off x="392198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Scraping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3C069C5E-A504-653A-1A4E-7CA5EA8B7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Google Shape;440;p80">
            <a:extLst>
              <a:ext uri="{FF2B5EF4-FFF2-40B4-BE49-F238E27FC236}">
                <a16:creationId xmlns:a16="http://schemas.microsoft.com/office/drawing/2014/main" id="{EEDE2553-4D88-A88D-B983-3DB2C6775D3A}"/>
              </a:ext>
            </a:extLst>
          </p:cNvPr>
          <p:cNvSpPr txBox="1"/>
          <p:nvPr/>
        </p:nvSpPr>
        <p:spPr>
          <a:xfrm>
            <a:off x="4665723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7970-E831-55A0-0ED9-FF2E209A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028"/>
          <a:stretch/>
        </p:blipFill>
        <p:spPr>
          <a:xfrm>
            <a:off x="545168" y="2003496"/>
            <a:ext cx="1517460" cy="43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B9B5-7601-E47F-7735-9C80AB21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22" y="1925975"/>
            <a:ext cx="679999" cy="83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42ACF-861D-4E72-4C15-BD6B54420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84" y="2900121"/>
            <a:ext cx="1258076" cy="915828"/>
          </a:xfrm>
          <a:prstGeom prst="rect">
            <a:avLst/>
          </a:prstGeom>
        </p:spPr>
      </p:pic>
      <p:sp>
        <p:nvSpPr>
          <p:cNvPr id="10" name="Google Shape;440;p80">
            <a:extLst>
              <a:ext uri="{FF2B5EF4-FFF2-40B4-BE49-F238E27FC236}">
                <a16:creationId xmlns:a16="http://schemas.microsoft.com/office/drawing/2014/main" id="{8169BE0B-562B-8C73-7206-3A71960F59EF}"/>
              </a:ext>
            </a:extLst>
          </p:cNvPr>
          <p:cNvSpPr txBox="1"/>
          <p:nvPr/>
        </p:nvSpPr>
        <p:spPr>
          <a:xfrm>
            <a:off x="2894976" y="1377592"/>
            <a:ext cx="109136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CDF606-3EAE-53CA-E359-E1EE75AF3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6062" y="2005921"/>
            <a:ext cx="679999" cy="6799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DAAC533-BCA7-ED87-7C61-DF6972294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6446" y="2900121"/>
            <a:ext cx="1419225" cy="247650"/>
          </a:xfrm>
          <a:prstGeom prst="rect">
            <a:avLst/>
          </a:prstGeom>
        </p:spPr>
      </p:pic>
      <p:sp>
        <p:nvSpPr>
          <p:cNvPr id="15" name="Google Shape;440;p80">
            <a:extLst>
              <a:ext uri="{FF2B5EF4-FFF2-40B4-BE49-F238E27FC236}">
                <a16:creationId xmlns:a16="http://schemas.microsoft.com/office/drawing/2014/main" id="{728BADA9-4959-33A7-65C8-FABB84972C4F}"/>
              </a:ext>
            </a:extLst>
          </p:cNvPr>
          <p:cNvSpPr txBox="1"/>
          <p:nvPr/>
        </p:nvSpPr>
        <p:spPr>
          <a:xfrm>
            <a:off x="6923408" y="138980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Deploy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7" name="Picture 1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9A2C5F3D-4E78-98F6-DFA2-632077F3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6446" y="1925975"/>
            <a:ext cx="1237324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B6B74-0644-9A15-9BC2-CF6824823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96" y="2758551"/>
            <a:ext cx="1251214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B116A-A3CD-FBF7-9F1A-A7D0AA56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60"/>
          <a:stretch/>
        </p:blipFill>
        <p:spPr>
          <a:xfrm>
            <a:off x="647690" y="2649875"/>
            <a:ext cx="1314040" cy="430586"/>
          </a:xfrm>
          <a:prstGeom prst="rect">
            <a:avLst/>
          </a:prstGeom>
        </p:spPr>
      </p:pic>
      <p:sp>
        <p:nvSpPr>
          <p:cNvPr id="21" name="Google Shape;401;p77">
            <a:extLst>
              <a:ext uri="{FF2B5EF4-FFF2-40B4-BE49-F238E27FC236}">
                <a16:creationId xmlns:a16="http://schemas.microsoft.com/office/drawing/2014/main" id="{B7AF7443-9325-B182-C74F-B9B3EA4F9219}"/>
              </a:ext>
            </a:extLst>
          </p:cNvPr>
          <p:cNvSpPr txBox="1"/>
          <p:nvPr/>
        </p:nvSpPr>
        <p:spPr>
          <a:xfrm>
            <a:off x="2906531" y="374228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Method</a:t>
            </a:r>
            <a:endParaRPr sz="28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2" name="Picture 2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F7C53C49-92D0-A061-AC99-4245ECE12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558" y="416151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6136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EA549077-D19E-8C5A-7043-01B85C9F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B446D699-2F50-76FD-E754-E283389F4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5457DD2E-21EC-6690-DC4F-7950F7C342E6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14245766-FD38-816D-CF68-FF2537280835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EC90D719-5D81-F8E6-0EED-FF94405155DF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76" title="Points scored">
            <a:extLst>
              <a:ext uri="{FF2B5EF4-FFF2-40B4-BE49-F238E27FC236}">
                <a16:creationId xmlns:a16="http://schemas.microsoft.com/office/drawing/2014/main" id="{DECCBAB5-B4F1-09E7-444D-FB7A0DAF6A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50" y="899271"/>
            <a:ext cx="3632525" cy="334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30D92884-76A8-8C0A-3581-78ED83CA741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65F07B-EBE9-4D0E-7747-9766F4AD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44" y="68223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0249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4BFCB3B-30DF-D60D-5BDA-2E6A0B6F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60CA6A27-D8F4-7D8D-3E35-0EED41887E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499F3448-5F19-D64E-5427-5F0E32AFD6B0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F0ED3170-97A8-45A9-AF54-DD2704EB96FD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 WORDCLOUD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B5060D5F-BBB9-FEE8-528D-80B1D7506EA2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24034-02C4-0D0E-C71C-D9808356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" y="1720322"/>
            <a:ext cx="3846423" cy="20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E3AE1525-C120-BD6F-13F9-71132C653DDE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1682D421-9ED3-AEF9-6785-0B39F12F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003" y="40517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964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AE8D479-07A0-926D-8F16-48E34E6A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0AA01454-513B-7DE8-2014-49D909C88D29}"/>
              </a:ext>
            </a:extLst>
          </p:cNvPr>
          <p:cNvSpPr txBox="1"/>
          <p:nvPr/>
        </p:nvSpPr>
        <p:spPr>
          <a:xfrm>
            <a:off x="501904" y="1302339"/>
            <a:ext cx="267078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8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LSTM - Result</a:t>
            </a:r>
            <a:endParaRPr sz="18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63C8679-6455-71FD-215A-31CB49613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675348"/>
              </p:ext>
            </p:extLst>
          </p:nvPr>
        </p:nvGraphicFramePr>
        <p:xfrm>
          <a:off x="3325108" y="1440175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0602E7A4-CA8D-3AFF-181E-E278059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010E8-9EB7-520A-9DBD-62888B29BCEF}"/>
              </a:ext>
            </a:extLst>
          </p:cNvPr>
          <p:cNvSpPr txBox="1"/>
          <p:nvPr/>
        </p:nvSpPr>
        <p:spPr>
          <a:xfrm>
            <a:off x="501904" y="1091979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565A1-900B-977E-A30F-CF8AF99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8" y="2393136"/>
            <a:ext cx="5494392" cy="2019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4559A-FA89-73A9-7D5F-82C3735C3FDA}"/>
              </a:ext>
            </a:extLst>
          </p:cNvPr>
          <p:cNvSpPr txBox="1"/>
          <p:nvPr/>
        </p:nvSpPr>
        <p:spPr>
          <a:xfrm>
            <a:off x="501904" y="1716988"/>
            <a:ext cx="2670786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Model LSTM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menunjukkan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performa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baik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pada data uji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dengan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precision, recall, F1-score, dan accuracy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sebesar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86%. </a:t>
            </a:r>
          </a:p>
          <a:p>
            <a:endParaRPr lang="en-ID" sz="1050" dirty="0">
              <a:latin typeface="Inter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Grafik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accuracy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stabil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di 95% pada data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pelatihan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namun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 err="1">
                <a:latin typeface="Inter" panose="020B0604020202020204" charset="0"/>
                <a:ea typeface="Inter" panose="020B0604020202020204" charset="0"/>
              </a:rPr>
              <a:t>val_accuracy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tetap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rendah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kisaran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75%-80%,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mengindikasikan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potensi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overfitting</a:t>
            </a:r>
            <a:r>
              <a:rPr lang="id-ID" sz="1050" dirty="0"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Grafik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 err="1">
                <a:latin typeface="Inter" panose="020B0604020202020204" charset="0"/>
                <a:ea typeface="Inter" panose="020B0604020202020204" charset="0"/>
              </a:rPr>
              <a:t>val_loss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cenderung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meningkat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meskipun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i="1" dirty="0">
                <a:latin typeface="Inter" panose="020B0604020202020204" charset="0"/>
                <a:ea typeface="Inter" panose="020B0604020202020204" charset="0"/>
              </a:rPr>
              <a:t>loss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pada data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pelatihan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terus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menurun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menegaskan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adanya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ketidakseimbangan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dalam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 proses </a:t>
            </a:r>
            <a:r>
              <a:rPr lang="en-ID" sz="1050" dirty="0" err="1">
                <a:latin typeface="Inter" panose="020B0604020202020204" charset="0"/>
                <a:ea typeface="Inter" panose="020B0604020202020204" charset="0"/>
              </a:rPr>
              <a:t>pelatihan</a:t>
            </a:r>
            <a:r>
              <a:rPr lang="en-ID" sz="1050" dirty="0">
                <a:latin typeface="Inter" panose="020B0604020202020204" charset="0"/>
                <a:ea typeface="Inter" panose="020B0604020202020204" charset="0"/>
              </a:rPr>
              <a:t>.</a:t>
            </a:r>
          </a:p>
        </p:txBody>
      </p:sp>
      <p:pic>
        <p:nvPicPr>
          <p:cNvPr id="12" name="Picture 1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E476E7A9-047C-2630-6221-57B04EED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9" y="415787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834090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662</Words>
  <Application>Microsoft Office PowerPoint</Application>
  <PresentationFormat>On-screen Show (16:9)</PresentationFormat>
  <Paragraphs>184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Inter</vt:lpstr>
      <vt:lpstr>Work Sans ExtraBold</vt:lpstr>
      <vt:lpstr>Arial</vt:lpstr>
      <vt:lpstr>Avenir</vt:lpstr>
      <vt:lpstr>Work Sans</vt:lpstr>
      <vt:lpstr>Inter Medium</vt:lpstr>
      <vt:lpstr>Work Sans Medium</vt:lpstr>
      <vt:lpstr>Work Sans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Alridho</dc:creator>
  <cp:lastModifiedBy>Michael Wilbert</cp:lastModifiedBy>
  <cp:revision>43</cp:revision>
  <dcterms:modified xsi:type="dcterms:W3CDTF">2024-12-18T17:08:47Z</dcterms:modified>
</cp:coreProperties>
</file>